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3200">
          <a:latin typeface="Arial"/>
        </a:defRPr>
      </a:lvl1pPr>
    </p:titleStyle>
    <p:bodyStyle>
      <a:lvl1pPr>
        <a:defRPr sz="1800">
          <a:latin typeface="Arial"/>
        </a:defRPr>
      </a:lvl1pPr>
    </p:bodyStyle>
    <p:otherStyle>
      <a:lvl1pPr>
        <a:defRPr sz="1800">
          <a:latin typeface="Arial"/>
        </a:defRPr>
      </a:lvl1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6F28E9"/>
          </a:solidFill>
          <a:ln>
            <a:noFill/>
          </a:ln>
        </p:spPr>
      </p:sp>
      <p:sp>
        <p:nvSpPr>
          <p:cNvPr id="3" name="Kicker"/>
          <p:cNvSpPr txBox="1"/>
          <p:nvPr/>
        </p:nvSpPr>
        <p:spPr>
          <a:xfrm>
            <a:off x="812800" y="508000"/>
            <a:ext cx="10566400" cy="355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1200" b="1" dirty="0">
                <a:solidFill>
                  <a:srgbClr val="6F28E9"/>
                </a:solidFill>
                <a:latin typeface="Arial"/>
                <a:cs typeface="Arial"/>
              </a:rPr>
              <a:t>Slide 1 of 10</a:t>
            </a:r>
          </a:p>
        </p:txBody>
      </p:sp>
      <p:sp>
        <p:nvSpPr>
          <p:cNvPr id="4" name="Title"/>
          <p:cNvSpPr txBox="1"/>
          <p:nvPr/>
        </p:nvSpPr>
        <p:spPr>
          <a:xfrm>
            <a:off x="812800" y="914400"/>
            <a:ext cx="10566400" cy="889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3200" b="1" dirty="0">
                <a:solidFill>
                  <a:srgbClr val="15101C"/>
                </a:solidFill>
                <a:latin typeface="Arial"/>
                <a:cs typeface="Arial"/>
              </a:rPr>
              <a:t>Company</a:t>
            </a:r>
          </a:p>
        </p:txBody>
      </p:sp>
      <p:sp>
        <p:nvSpPr>
          <p:cNvPr id="5" name="Prompts"/>
          <p:cNvSpPr txBox="1"/>
          <p:nvPr/>
        </p:nvSpPr>
        <p:spPr>
          <a:xfrm>
            <a:off x="812800" y="2032000"/>
            <a:ext cx="10566400" cy="3429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342900" indent="-342900">
              <a:spcAft>
                <a:spcPts val="600"/>
              </a:spcAft>
              <a:buClr>
                <a:srgbClr val="6F28E9"/>
              </a:buClr>
              <a:buFont typeface="Arial"/>
              <a:buChar char="•"/>
            </a:pPr>
            <a:r>
              <a:rPr lang="en-US" sz="1800" dirty="0">
                <a:solidFill>
                  <a:srgbClr val="2B2638"/>
                </a:solidFill>
                <a:latin typeface="Arial"/>
                <a:cs typeface="Arial"/>
              </a:rPr>
              <a:t>One sentence: what you sell, to whom, where</a:t>
            </a:r>
          </a:p>
          <a:p>
            <a:pPr marL="342900" indent="-342900">
              <a:spcAft>
                <a:spcPts val="600"/>
              </a:spcAft>
              <a:buClr>
                <a:srgbClr val="6F28E9"/>
              </a:buClr>
              <a:buFont typeface="Arial"/>
              <a:buChar char="•"/>
            </a:pPr>
            <a:r>
              <a:rPr lang="en-US" sz="1800" dirty="0">
                <a:solidFill>
                  <a:srgbClr val="2B2638"/>
                </a:solidFill>
                <a:latin typeface="Arial"/>
                <a:cs typeface="Arial"/>
              </a:rPr>
              <a:t>[what you sell] for [who buys] in [where]</a:t>
            </a:r>
          </a:p>
        </p:txBody>
      </p:sp>
      <p:sp>
        <p:nvSpPr>
          <p:cNvPr id="6" name="Evidence"/>
          <p:cNvSpPr txBox="1"/>
          <p:nvPr/>
        </p:nvSpPr>
        <p:spPr>
          <a:xfrm>
            <a:off x="812800" y="5588000"/>
            <a:ext cx="10566400" cy="508000"/>
          </a:xfrm>
          <a:prstGeom prst="rect">
            <a:avLst/>
          </a:prstGeom>
          <a:solidFill>
            <a:srgbClr val="EFE8FD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1300" dirty="0">
                <a:solidFill>
                  <a:srgbClr val="2B2638"/>
                </a:solidFill>
                <a:latin typeface="Arial"/>
                <a:cs typeface="Arial"/>
              </a:rPr>
              <a:t>Evidence: your own words.</a:t>
            </a:r>
          </a:p>
        </p:txBody>
      </p:sp>
      <p:sp>
        <p:nvSpPr>
          <p:cNvPr id="7" name="Brand"/>
          <p:cNvSpPr txBox="1"/>
          <p:nvPr/>
        </p:nvSpPr>
        <p:spPr>
          <a:xfrm>
            <a:off x="812800" y="6350000"/>
            <a:ext cx="10566400" cy="304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1000" dirty="0">
                <a:solidFill>
                  <a:srgbClr val="6B6480"/>
                </a:solidFill>
                <a:latin typeface="Arial"/>
                <a:cs typeface="Arial"/>
              </a:rPr>
              <a:t>Fox021 · template · fox021.com · 1/10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6F28E9"/>
          </a:solidFill>
          <a:ln>
            <a:noFill/>
          </a:ln>
        </p:spPr>
      </p:sp>
      <p:sp>
        <p:nvSpPr>
          <p:cNvPr id="3" name="Kicker"/>
          <p:cNvSpPr txBox="1"/>
          <p:nvPr/>
        </p:nvSpPr>
        <p:spPr>
          <a:xfrm>
            <a:off x="812800" y="508000"/>
            <a:ext cx="10566400" cy="355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1200" b="1" dirty="0">
                <a:solidFill>
                  <a:srgbClr val="6F28E9"/>
                </a:solidFill>
                <a:latin typeface="Arial"/>
                <a:cs typeface="Arial"/>
              </a:rPr>
              <a:t>Slide 2 of 10</a:t>
            </a:r>
          </a:p>
        </p:txBody>
      </p:sp>
      <p:sp>
        <p:nvSpPr>
          <p:cNvPr id="4" name="Title"/>
          <p:cNvSpPr txBox="1"/>
          <p:nvPr/>
        </p:nvSpPr>
        <p:spPr>
          <a:xfrm>
            <a:off x="812800" y="914400"/>
            <a:ext cx="10566400" cy="889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3200" b="1" dirty="0">
                <a:solidFill>
                  <a:srgbClr val="15101C"/>
                </a:solidFill>
                <a:latin typeface="Arial"/>
                <a:cs typeface="Arial"/>
              </a:rPr>
              <a:t>Problem</a:t>
            </a:r>
          </a:p>
        </p:txBody>
      </p:sp>
      <p:sp>
        <p:nvSpPr>
          <p:cNvPr id="5" name="Prompts"/>
          <p:cNvSpPr txBox="1"/>
          <p:nvPr/>
        </p:nvSpPr>
        <p:spPr>
          <a:xfrm>
            <a:off x="812800" y="2032000"/>
            <a:ext cx="10566400" cy="3429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342900" indent="-342900">
              <a:spcAft>
                <a:spcPts val="600"/>
              </a:spcAft>
              <a:buClr>
                <a:srgbClr val="6F28E9"/>
              </a:buClr>
              <a:buFont typeface="Arial"/>
              <a:buChar char="•"/>
            </a:pPr>
            <a:r>
              <a:rPr lang="en-US" sz="1800" dirty="0">
                <a:solidFill>
                  <a:srgbClr val="2B2638"/>
                </a:solidFill>
                <a:latin typeface="Arial"/>
                <a:cs typeface="Arial"/>
              </a:rPr>
              <a:t>The customer's pain, counted</a:t>
            </a:r>
          </a:p>
          <a:p>
            <a:pPr marL="342900" indent="-342900">
              <a:spcAft>
                <a:spcPts val="600"/>
              </a:spcAft>
              <a:buClr>
                <a:srgbClr val="6F28E9"/>
              </a:buClr>
              <a:buFont typeface="Arial"/>
              <a:buChar char="•"/>
            </a:pPr>
            <a:r>
              <a:rPr lang="en-US" sz="1800" dirty="0">
                <a:solidFill>
                  <a:srgbClr val="2B2638"/>
                </a:solidFill>
                <a:latin typeface="Arial"/>
                <a:cs typeface="Arial"/>
              </a:rPr>
              <a:t>[complaint theme]: [count]</a:t>
            </a:r>
          </a:p>
          <a:p>
            <a:pPr marL="342900" indent="-342900">
              <a:spcAft>
                <a:spcPts val="600"/>
              </a:spcAft>
              <a:buClr>
                <a:srgbClr val="6F28E9"/>
              </a:buClr>
              <a:buFont typeface="Arial"/>
              <a:buChar char="•"/>
            </a:pPr>
            <a:r>
              <a:rPr lang="en-US" sz="1800" dirty="0">
                <a:solidFill>
                  <a:srgbClr val="2B2638"/>
                </a:solidFill>
                <a:latin typeface="Arial"/>
                <a:cs typeface="Arial"/>
              </a:rPr>
              <a:t>[complaint theme]: [count]</a:t>
            </a:r>
          </a:p>
          <a:p>
            <a:pPr marL="342900" indent="-342900">
              <a:spcAft>
                <a:spcPts val="600"/>
              </a:spcAft>
              <a:buClr>
                <a:srgbClr val="6F28E9"/>
              </a:buClr>
              <a:buFont typeface="Arial"/>
              <a:buChar char="•"/>
            </a:pPr>
            <a:r>
              <a:rPr lang="en-US" sz="1800" dirty="0">
                <a:solidFill>
                  <a:srgbClr val="2B2638"/>
                </a:solidFill>
                <a:latin typeface="Arial"/>
                <a:cs typeface="Arial"/>
              </a:rPr>
              <a:t>[complaint theme]: [count]</a:t>
            </a:r>
          </a:p>
        </p:txBody>
      </p:sp>
      <p:sp>
        <p:nvSpPr>
          <p:cNvPr id="6" name="Evidence"/>
          <p:cNvSpPr txBox="1"/>
          <p:nvPr/>
        </p:nvSpPr>
        <p:spPr>
          <a:xfrm>
            <a:off x="812800" y="5588000"/>
            <a:ext cx="10566400" cy="508000"/>
          </a:xfrm>
          <a:prstGeom prst="rect">
            <a:avLst/>
          </a:prstGeom>
          <a:solidFill>
            <a:srgbClr val="EFE8FD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1300" dirty="0">
                <a:solidFill>
                  <a:srgbClr val="2B2638"/>
                </a:solidFill>
                <a:latin typeface="Arial"/>
                <a:cs typeface="Arial"/>
              </a:rPr>
              <a:t>Evidence: complaint counts from reviews, with where you found them.</a:t>
            </a:r>
          </a:p>
        </p:txBody>
      </p:sp>
      <p:sp>
        <p:nvSpPr>
          <p:cNvPr id="7" name="Brand"/>
          <p:cNvSpPr txBox="1"/>
          <p:nvPr/>
        </p:nvSpPr>
        <p:spPr>
          <a:xfrm>
            <a:off x="812800" y="6350000"/>
            <a:ext cx="10566400" cy="304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1000" dirty="0">
                <a:solidFill>
                  <a:srgbClr val="6B6480"/>
                </a:solidFill>
                <a:latin typeface="Arial"/>
                <a:cs typeface="Arial"/>
              </a:rPr>
              <a:t>Fox021 · template · fox021.com · 2/10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6F28E9"/>
          </a:solidFill>
          <a:ln>
            <a:noFill/>
          </a:ln>
        </p:spPr>
      </p:sp>
      <p:sp>
        <p:nvSpPr>
          <p:cNvPr id="3" name="Kicker"/>
          <p:cNvSpPr txBox="1"/>
          <p:nvPr/>
        </p:nvSpPr>
        <p:spPr>
          <a:xfrm>
            <a:off x="812800" y="508000"/>
            <a:ext cx="10566400" cy="355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1200" b="1" dirty="0">
                <a:solidFill>
                  <a:srgbClr val="6F28E9"/>
                </a:solidFill>
                <a:latin typeface="Arial"/>
                <a:cs typeface="Arial"/>
              </a:rPr>
              <a:t>Slide 3 of 10</a:t>
            </a:r>
          </a:p>
        </p:txBody>
      </p:sp>
      <p:sp>
        <p:nvSpPr>
          <p:cNvPr id="4" name="Title"/>
          <p:cNvSpPr txBox="1"/>
          <p:nvPr/>
        </p:nvSpPr>
        <p:spPr>
          <a:xfrm>
            <a:off x="812800" y="914400"/>
            <a:ext cx="10566400" cy="889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3200" b="1" dirty="0">
                <a:solidFill>
                  <a:srgbClr val="15101C"/>
                </a:solidFill>
                <a:latin typeface="Arial"/>
                <a:cs typeface="Arial"/>
              </a:rPr>
              <a:t>Solution</a:t>
            </a:r>
          </a:p>
        </p:txBody>
      </p:sp>
      <p:sp>
        <p:nvSpPr>
          <p:cNvPr id="5" name="Prompts"/>
          <p:cNvSpPr txBox="1"/>
          <p:nvPr/>
        </p:nvSpPr>
        <p:spPr>
          <a:xfrm>
            <a:off x="812800" y="2032000"/>
            <a:ext cx="10566400" cy="3429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342900" indent="-342900">
              <a:spcAft>
                <a:spcPts val="600"/>
              </a:spcAft>
              <a:buClr>
                <a:srgbClr val="6F28E9"/>
              </a:buClr>
              <a:buFont typeface="Arial"/>
              <a:buChar char="•"/>
            </a:pPr>
            <a:r>
              <a:rPr lang="en-US" sz="1800" dirty="0">
                <a:solidFill>
                  <a:srgbClr val="2B2638"/>
                </a:solidFill>
                <a:latin typeface="Arial"/>
                <a:cs typeface="Arial"/>
              </a:rPr>
              <a:t>What the customer gets and how it removes the pain</a:t>
            </a:r>
          </a:p>
          <a:p>
            <a:pPr marL="342900" indent="-342900">
              <a:spcAft>
                <a:spcPts val="600"/>
              </a:spcAft>
              <a:buClr>
                <a:srgbClr val="6F28E9"/>
              </a:buClr>
              <a:buFont typeface="Arial"/>
              <a:buChar char="•"/>
            </a:pPr>
            <a:r>
              <a:rPr lang="en-US" sz="1800" dirty="0">
                <a:solidFill>
                  <a:srgbClr val="2B2638"/>
                </a:solidFill>
                <a:latin typeface="Arial"/>
                <a:cs typeface="Arial"/>
              </a:rPr>
              <a:t>[what the customer gets]</a:t>
            </a:r>
          </a:p>
          <a:p>
            <a:pPr marL="342900" indent="-342900">
              <a:spcAft>
                <a:spcPts val="600"/>
              </a:spcAft>
              <a:buClr>
                <a:srgbClr val="6F28E9"/>
              </a:buClr>
              <a:buFont typeface="Arial"/>
              <a:buChar char="•"/>
            </a:pPr>
            <a:r>
              <a:rPr lang="en-US" sz="1800" dirty="0">
                <a:solidFill>
                  <a:srgbClr val="2B2638"/>
                </a:solidFill>
                <a:latin typeface="Arial"/>
                <a:cs typeface="Arial"/>
              </a:rPr>
              <a:t>[how it removes the pain]</a:t>
            </a:r>
          </a:p>
        </p:txBody>
      </p:sp>
      <p:sp>
        <p:nvSpPr>
          <p:cNvPr id="6" name="Evidence"/>
          <p:cNvSpPr txBox="1"/>
          <p:nvPr/>
        </p:nvSpPr>
        <p:spPr>
          <a:xfrm>
            <a:off x="812800" y="5588000"/>
            <a:ext cx="10566400" cy="508000"/>
          </a:xfrm>
          <a:prstGeom prst="rect">
            <a:avLst/>
          </a:prstGeom>
          <a:solidFill>
            <a:srgbClr val="EFE8FD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1300" dirty="0">
                <a:solidFill>
                  <a:srgbClr val="2B2638"/>
                </a:solidFill>
                <a:latin typeface="Arial"/>
                <a:cs typeface="Arial"/>
              </a:rPr>
              <a:t>Evidence: a demo, a photo, a dated pilot result.</a:t>
            </a:r>
          </a:p>
        </p:txBody>
      </p:sp>
      <p:sp>
        <p:nvSpPr>
          <p:cNvPr id="7" name="Brand"/>
          <p:cNvSpPr txBox="1"/>
          <p:nvPr/>
        </p:nvSpPr>
        <p:spPr>
          <a:xfrm>
            <a:off x="812800" y="6350000"/>
            <a:ext cx="10566400" cy="304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1000" dirty="0">
                <a:solidFill>
                  <a:srgbClr val="6B6480"/>
                </a:solidFill>
                <a:latin typeface="Arial"/>
                <a:cs typeface="Arial"/>
              </a:rPr>
              <a:t>Fox021 · template · fox021.com · 3/10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6F28E9"/>
          </a:solidFill>
          <a:ln>
            <a:noFill/>
          </a:ln>
        </p:spPr>
      </p:sp>
      <p:sp>
        <p:nvSpPr>
          <p:cNvPr id="3" name="Kicker"/>
          <p:cNvSpPr txBox="1"/>
          <p:nvPr/>
        </p:nvSpPr>
        <p:spPr>
          <a:xfrm>
            <a:off x="812800" y="508000"/>
            <a:ext cx="10566400" cy="355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1200" b="1" dirty="0">
                <a:solidFill>
                  <a:srgbClr val="6F28E9"/>
                </a:solidFill>
                <a:latin typeface="Arial"/>
                <a:cs typeface="Arial"/>
              </a:rPr>
              <a:t>Slide 4 of 10</a:t>
            </a:r>
          </a:p>
        </p:txBody>
      </p:sp>
      <p:sp>
        <p:nvSpPr>
          <p:cNvPr id="4" name="Title"/>
          <p:cNvSpPr txBox="1"/>
          <p:nvPr/>
        </p:nvSpPr>
        <p:spPr>
          <a:xfrm>
            <a:off x="812800" y="914400"/>
            <a:ext cx="10566400" cy="889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3200" b="1" dirty="0">
                <a:solidFill>
                  <a:srgbClr val="15101C"/>
                </a:solidFill>
                <a:latin typeface="Arial"/>
                <a:cs typeface="Arial"/>
              </a:rPr>
              <a:t>Market</a:t>
            </a:r>
          </a:p>
        </p:txBody>
      </p:sp>
      <p:sp>
        <p:nvSpPr>
          <p:cNvPr id="5" name="Prompts"/>
          <p:cNvSpPr txBox="1"/>
          <p:nvPr/>
        </p:nvSpPr>
        <p:spPr>
          <a:xfrm>
            <a:off x="812800" y="2032000"/>
            <a:ext cx="10566400" cy="3429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342900" indent="-342900">
              <a:spcAft>
                <a:spcPts val="600"/>
              </a:spcAft>
              <a:buClr>
                <a:srgbClr val="6F28E9"/>
              </a:buClr>
              <a:buFont typeface="Arial"/>
              <a:buChar char="•"/>
            </a:pPr>
            <a:r>
              <a:rPr lang="en-US" sz="1800" dirty="0">
                <a:solidFill>
                  <a:srgbClr val="2B2638"/>
                </a:solidFill>
                <a:latin typeface="Arial"/>
                <a:cs typeface="Arial"/>
              </a:rPr>
              <a:t>One figure with its year, source and scope</a:t>
            </a:r>
          </a:p>
          <a:p>
            <a:pPr marL="342900" indent="-342900">
              <a:spcAft>
                <a:spcPts val="600"/>
              </a:spcAft>
              <a:buClr>
                <a:srgbClr val="6F28E9"/>
              </a:buClr>
              <a:buFont typeface="Arial"/>
              <a:buChar char="•"/>
            </a:pPr>
            <a:r>
              <a:rPr lang="en-US" sz="1800" dirty="0">
                <a:solidFill>
                  <a:srgbClr val="2B2638"/>
                </a:solidFill>
                <a:latin typeface="Arial"/>
                <a:cs typeface="Arial"/>
              </a:rPr>
              <a:t>[figure], [year], [source]</a:t>
            </a:r>
          </a:p>
          <a:p>
            <a:pPr marL="342900" indent="-342900">
              <a:spcAft>
                <a:spcPts val="600"/>
              </a:spcAft>
              <a:buClr>
                <a:srgbClr val="6F28E9"/>
              </a:buClr>
              <a:buFont typeface="Arial"/>
              <a:buChar char="•"/>
            </a:pPr>
            <a:r>
              <a:rPr lang="en-US" sz="1800" dirty="0">
                <a:solidFill>
                  <a:srgbClr val="2B2638"/>
                </a:solidFill>
                <a:latin typeface="Arial"/>
                <a:cs typeface="Arial"/>
              </a:rPr>
              <a:t>Covers: [what the figure covers]. Leaves out: [what it does not cover]</a:t>
            </a:r>
          </a:p>
          <a:p>
            <a:pPr marL="342900" indent="-342900">
              <a:spcAft>
                <a:spcPts val="600"/>
              </a:spcAft>
              <a:buClr>
                <a:srgbClr val="6F28E9"/>
              </a:buClr>
              <a:buFont typeface="Arial"/>
              <a:buChar char="•"/>
            </a:pPr>
            <a:r>
              <a:rPr lang="en-US" sz="1800" dirty="0">
                <a:solidFill>
                  <a:srgbClr val="2B2638"/>
                </a:solidFill>
                <a:latin typeface="Arial"/>
                <a:cs typeface="Arial"/>
              </a:rPr>
              <a:t>No search-demand data? Write “demand unproven” and name the test that would prove it</a:t>
            </a:r>
          </a:p>
        </p:txBody>
      </p:sp>
      <p:sp>
        <p:nvSpPr>
          <p:cNvPr id="6" name="Evidence"/>
          <p:cNvSpPr txBox="1"/>
          <p:nvPr/>
        </p:nvSpPr>
        <p:spPr>
          <a:xfrm>
            <a:off x="812800" y="5588000"/>
            <a:ext cx="10566400" cy="508000"/>
          </a:xfrm>
          <a:prstGeom prst="rect">
            <a:avLst/>
          </a:prstGeom>
          <a:solidFill>
            <a:srgbClr val="EFE8FD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1300" dirty="0">
                <a:solidFill>
                  <a:srgbClr val="2B2638"/>
                </a:solidFill>
                <a:latin typeface="Arial"/>
                <a:cs typeface="Arial"/>
              </a:rPr>
              <a:t>Evidence: a named report, or your own bottom-up count.</a:t>
            </a:r>
          </a:p>
        </p:txBody>
      </p:sp>
      <p:sp>
        <p:nvSpPr>
          <p:cNvPr id="7" name="Brand"/>
          <p:cNvSpPr txBox="1"/>
          <p:nvPr/>
        </p:nvSpPr>
        <p:spPr>
          <a:xfrm>
            <a:off x="812800" y="6350000"/>
            <a:ext cx="10566400" cy="304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1000" dirty="0">
                <a:solidFill>
                  <a:srgbClr val="6B6480"/>
                </a:solidFill>
                <a:latin typeface="Arial"/>
                <a:cs typeface="Arial"/>
              </a:rPr>
              <a:t>Fox021 · template · fox021.com · 4/10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6F28E9"/>
          </a:solidFill>
          <a:ln>
            <a:noFill/>
          </a:ln>
        </p:spPr>
      </p:sp>
      <p:sp>
        <p:nvSpPr>
          <p:cNvPr id="3" name="Kicker"/>
          <p:cNvSpPr txBox="1"/>
          <p:nvPr/>
        </p:nvSpPr>
        <p:spPr>
          <a:xfrm>
            <a:off x="812800" y="508000"/>
            <a:ext cx="10566400" cy="355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1200" b="1" dirty="0">
                <a:solidFill>
                  <a:srgbClr val="6F28E9"/>
                </a:solidFill>
                <a:latin typeface="Arial"/>
                <a:cs typeface="Arial"/>
              </a:rPr>
              <a:t>Slide 5 of 10</a:t>
            </a:r>
          </a:p>
        </p:txBody>
      </p:sp>
      <p:sp>
        <p:nvSpPr>
          <p:cNvPr id="4" name="Title"/>
          <p:cNvSpPr txBox="1"/>
          <p:nvPr/>
        </p:nvSpPr>
        <p:spPr>
          <a:xfrm>
            <a:off x="812800" y="914400"/>
            <a:ext cx="10566400" cy="889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3200" b="1" dirty="0">
                <a:solidFill>
                  <a:srgbClr val="15101C"/>
                </a:solidFill>
                <a:latin typeface="Arial"/>
                <a:cs typeface="Arial"/>
              </a:rPr>
              <a:t>Competition</a:t>
            </a:r>
          </a:p>
        </p:txBody>
      </p:sp>
      <p:sp>
        <p:nvSpPr>
          <p:cNvPr id="5" name="Prompts"/>
          <p:cNvSpPr txBox="1"/>
          <p:nvPr/>
        </p:nvSpPr>
        <p:spPr>
          <a:xfrm>
            <a:off x="812800" y="2032000"/>
            <a:ext cx="10566400" cy="3429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342900" indent="-342900">
              <a:spcAft>
                <a:spcPts val="600"/>
              </a:spcAft>
              <a:buClr>
                <a:srgbClr val="6F28E9"/>
              </a:buClr>
              <a:buFont typeface="Arial"/>
              <a:buChar char="•"/>
            </a:pPr>
            <a:r>
              <a:rPr lang="en-US" sz="1800" dirty="0">
                <a:solidFill>
                  <a:srgbClr val="2B2638"/>
                </a:solidFill>
                <a:latin typeface="Arial"/>
                <a:cs typeface="Arial"/>
              </a:rPr>
              <a:t>Named direct competitors and how you differ</a:t>
            </a:r>
          </a:p>
          <a:p>
            <a:pPr marL="342900" indent="-342900">
              <a:spcAft>
                <a:spcPts val="600"/>
              </a:spcAft>
              <a:buClr>
                <a:srgbClr val="6F28E9"/>
              </a:buClr>
              <a:buFont typeface="Arial"/>
              <a:buChar char="•"/>
            </a:pPr>
            <a:r>
              <a:rPr lang="en-US" sz="1800" dirty="0">
                <a:solidFill>
                  <a:srgbClr val="2B2638"/>
                </a:solidFill>
                <a:latin typeface="Arial"/>
                <a:cs typeface="Arial"/>
              </a:rPr>
              <a:t>[competitor]: [share of search visibility]</a:t>
            </a:r>
          </a:p>
          <a:p>
            <a:pPr marL="342900" indent="-342900">
              <a:spcAft>
                <a:spcPts val="600"/>
              </a:spcAft>
              <a:buClr>
                <a:srgbClr val="6F28E9"/>
              </a:buClr>
              <a:buFont typeface="Arial"/>
              <a:buChar char="•"/>
            </a:pPr>
            <a:r>
              <a:rPr lang="en-US" sz="1800" dirty="0">
                <a:solidFill>
                  <a:srgbClr val="2B2638"/>
                </a:solidFill>
                <a:latin typeface="Arial"/>
                <a:cs typeface="Arial"/>
              </a:rPr>
              <a:t>[competitor]: [share of search visibility]</a:t>
            </a:r>
          </a:p>
          <a:p>
            <a:pPr marL="342900" indent="-342900">
              <a:spcAft>
                <a:spcPts val="600"/>
              </a:spcAft>
              <a:buClr>
                <a:srgbClr val="6F28E9"/>
              </a:buClr>
              <a:buFont typeface="Arial"/>
              <a:buChar char="•"/>
            </a:pPr>
            <a:r>
              <a:rPr lang="en-US" sz="1800" dirty="0">
                <a:solidFill>
                  <a:srgbClr val="2B2638"/>
                </a:solidFill>
                <a:latin typeface="Arial"/>
                <a:cs typeface="Arial"/>
              </a:rPr>
              <a:t>[competitor]: [share of search visibility]</a:t>
            </a:r>
          </a:p>
          <a:p>
            <a:pPr marL="342900" indent="-342900">
              <a:spcAft>
                <a:spcPts val="600"/>
              </a:spcAft>
              <a:buClr>
                <a:srgbClr val="6F28E9"/>
              </a:buClr>
              <a:buFont typeface="Arial"/>
              <a:buChar char="•"/>
            </a:pPr>
            <a:r>
              <a:rPr lang="en-US" sz="1800" dirty="0">
                <a:solidFill>
                  <a:srgbClr val="2B2638"/>
                </a:solidFill>
                <a:latin typeface="Arial"/>
                <a:cs typeface="Arial"/>
              </a:rPr>
              <a:t>How you differ: [your difference]</a:t>
            </a:r>
          </a:p>
        </p:txBody>
      </p:sp>
      <p:sp>
        <p:nvSpPr>
          <p:cNvPr id="6" name="Evidence"/>
          <p:cNvSpPr txBox="1"/>
          <p:nvPr/>
        </p:nvSpPr>
        <p:spPr>
          <a:xfrm>
            <a:off x="812800" y="5588000"/>
            <a:ext cx="10566400" cy="508000"/>
          </a:xfrm>
          <a:prstGeom prst="rect">
            <a:avLst/>
          </a:prstGeom>
          <a:solidFill>
            <a:srgbClr val="EFE8FD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1300" dirty="0">
                <a:solidFill>
                  <a:srgbClr val="2B2638"/>
                </a:solidFill>
                <a:latin typeface="Arial"/>
                <a:cs typeface="Arial"/>
              </a:rPr>
              <a:t>Evidence: each competitor's share of search visibility. A quadrant you drew yourself is no evidence.</a:t>
            </a:r>
          </a:p>
        </p:txBody>
      </p:sp>
      <p:sp>
        <p:nvSpPr>
          <p:cNvPr id="7" name="Brand"/>
          <p:cNvSpPr txBox="1"/>
          <p:nvPr/>
        </p:nvSpPr>
        <p:spPr>
          <a:xfrm>
            <a:off x="812800" y="6350000"/>
            <a:ext cx="10566400" cy="304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1000" dirty="0">
                <a:solidFill>
                  <a:srgbClr val="6B6480"/>
                </a:solidFill>
                <a:latin typeface="Arial"/>
                <a:cs typeface="Arial"/>
              </a:rPr>
              <a:t>Fox021 · template · fox021.com · 5/10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6F28E9"/>
          </a:solidFill>
          <a:ln>
            <a:noFill/>
          </a:ln>
        </p:spPr>
      </p:sp>
      <p:sp>
        <p:nvSpPr>
          <p:cNvPr id="3" name="Kicker"/>
          <p:cNvSpPr txBox="1"/>
          <p:nvPr/>
        </p:nvSpPr>
        <p:spPr>
          <a:xfrm>
            <a:off x="812800" y="508000"/>
            <a:ext cx="10566400" cy="355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1200" b="1" dirty="0">
                <a:solidFill>
                  <a:srgbClr val="6F28E9"/>
                </a:solidFill>
                <a:latin typeface="Arial"/>
                <a:cs typeface="Arial"/>
              </a:rPr>
              <a:t>Slide 6 of 10</a:t>
            </a:r>
          </a:p>
        </p:txBody>
      </p:sp>
      <p:sp>
        <p:nvSpPr>
          <p:cNvPr id="4" name="Title"/>
          <p:cNvSpPr txBox="1"/>
          <p:nvPr/>
        </p:nvSpPr>
        <p:spPr>
          <a:xfrm>
            <a:off x="812800" y="914400"/>
            <a:ext cx="10566400" cy="889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3200" b="1" dirty="0">
                <a:solidFill>
                  <a:srgbClr val="15101C"/>
                </a:solidFill>
                <a:latin typeface="Arial"/>
                <a:cs typeface="Arial"/>
              </a:rPr>
              <a:t>Business model</a:t>
            </a:r>
          </a:p>
        </p:txBody>
      </p:sp>
      <p:sp>
        <p:nvSpPr>
          <p:cNvPr id="5" name="Prompts"/>
          <p:cNvSpPr txBox="1"/>
          <p:nvPr/>
        </p:nvSpPr>
        <p:spPr>
          <a:xfrm>
            <a:off x="812800" y="2032000"/>
            <a:ext cx="10566400" cy="3429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342900" indent="-342900">
              <a:spcAft>
                <a:spcPts val="600"/>
              </a:spcAft>
              <a:buClr>
                <a:srgbClr val="6F28E9"/>
              </a:buClr>
              <a:buFont typeface="Arial"/>
              <a:buChar char="•"/>
            </a:pPr>
            <a:r>
              <a:rPr lang="en-US" sz="1800" dirty="0">
                <a:solidFill>
                  <a:srgbClr val="2B2638"/>
                </a:solidFill>
                <a:latin typeface="Arial"/>
                <a:cs typeface="Arial"/>
              </a:rPr>
              <a:t>Price, who pays, how often, margin per sale</a:t>
            </a:r>
          </a:p>
          <a:p>
            <a:pPr marL="342900" indent="-342900">
              <a:spcAft>
                <a:spcPts val="600"/>
              </a:spcAft>
              <a:buClr>
                <a:srgbClr val="6F28E9"/>
              </a:buClr>
              <a:buFont typeface="Arial"/>
              <a:buChar char="•"/>
            </a:pPr>
            <a:r>
              <a:rPr lang="en-US" sz="1800" dirty="0">
                <a:solidFill>
                  <a:srgbClr val="2B2638"/>
                </a:solidFill>
                <a:latin typeface="Arial"/>
                <a:cs typeface="Arial"/>
              </a:rPr>
              <a:t>Price: [price]. Who pays: [who pays]</a:t>
            </a:r>
          </a:p>
          <a:p>
            <a:pPr marL="342900" indent="-342900">
              <a:spcAft>
                <a:spcPts val="600"/>
              </a:spcAft>
              <a:buClr>
                <a:srgbClr val="6F28E9"/>
              </a:buClr>
              <a:buFont typeface="Arial"/>
              <a:buChar char="•"/>
            </a:pPr>
            <a:r>
              <a:rPr lang="en-US" sz="1800" dirty="0">
                <a:solidFill>
                  <a:srgbClr val="2B2638"/>
                </a:solidFill>
                <a:latin typeface="Arial"/>
                <a:cs typeface="Arial"/>
              </a:rPr>
              <a:t>How often: [how often]. Margin per sale: [margin]</a:t>
            </a:r>
          </a:p>
        </p:txBody>
      </p:sp>
      <p:sp>
        <p:nvSpPr>
          <p:cNvPr id="6" name="Evidence"/>
          <p:cNvSpPr txBox="1"/>
          <p:nvPr/>
        </p:nvSpPr>
        <p:spPr>
          <a:xfrm>
            <a:off x="812800" y="5588000"/>
            <a:ext cx="10566400" cy="508000"/>
          </a:xfrm>
          <a:prstGeom prst="rect">
            <a:avLst/>
          </a:prstGeom>
          <a:solidFill>
            <a:srgbClr val="EFE8FD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1300" dirty="0">
                <a:solidFill>
                  <a:srgbClr val="2B2638"/>
                </a:solidFill>
                <a:latin typeface="Arial"/>
                <a:cs typeface="Arial"/>
              </a:rPr>
              <a:t>Evidence: your price list; costs from quotes or marked “assumption”.</a:t>
            </a:r>
          </a:p>
        </p:txBody>
      </p:sp>
      <p:sp>
        <p:nvSpPr>
          <p:cNvPr id="7" name="Brand"/>
          <p:cNvSpPr txBox="1"/>
          <p:nvPr/>
        </p:nvSpPr>
        <p:spPr>
          <a:xfrm>
            <a:off x="812800" y="6350000"/>
            <a:ext cx="10566400" cy="304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1000" dirty="0">
                <a:solidFill>
                  <a:srgbClr val="6B6480"/>
                </a:solidFill>
                <a:latin typeface="Arial"/>
                <a:cs typeface="Arial"/>
              </a:rPr>
              <a:t>Fox021 · template · fox021.com · 6/10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6F28E9"/>
          </a:solidFill>
          <a:ln>
            <a:noFill/>
          </a:ln>
        </p:spPr>
      </p:sp>
      <p:sp>
        <p:nvSpPr>
          <p:cNvPr id="3" name="Kicker"/>
          <p:cNvSpPr txBox="1"/>
          <p:nvPr/>
        </p:nvSpPr>
        <p:spPr>
          <a:xfrm>
            <a:off x="812800" y="508000"/>
            <a:ext cx="10566400" cy="355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1200" b="1" dirty="0">
                <a:solidFill>
                  <a:srgbClr val="6F28E9"/>
                </a:solidFill>
                <a:latin typeface="Arial"/>
                <a:cs typeface="Arial"/>
              </a:rPr>
              <a:t>Slide 7 of 10</a:t>
            </a:r>
          </a:p>
        </p:txBody>
      </p:sp>
      <p:sp>
        <p:nvSpPr>
          <p:cNvPr id="4" name="Title"/>
          <p:cNvSpPr txBox="1"/>
          <p:nvPr/>
        </p:nvSpPr>
        <p:spPr>
          <a:xfrm>
            <a:off x="812800" y="914400"/>
            <a:ext cx="10566400" cy="889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3200" b="1" dirty="0">
                <a:solidFill>
                  <a:srgbClr val="15101C"/>
                </a:solidFill>
                <a:latin typeface="Arial"/>
                <a:cs typeface="Arial"/>
              </a:rPr>
              <a:t>Traction</a:t>
            </a:r>
          </a:p>
        </p:txBody>
      </p:sp>
      <p:sp>
        <p:nvSpPr>
          <p:cNvPr id="5" name="Prompts"/>
          <p:cNvSpPr txBox="1"/>
          <p:nvPr/>
        </p:nvSpPr>
        <p:spPr>
          <a:xfrm>
            <a:off x="812800" y="2032000"/>
            <a:ext cx="10566400" cy="3429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342900" indent="-342900">
              <a:spcAft>
                <a:spcPts val="600"/>
              </a:spcAft>
              <a:buClr>
                <a:srgbClr val="6F28E9"/>
              </a:buClr>
              <a:buFont typeface="Arial"/>
              <a:buChar char="•"/>
            </a:pPr>
            <a:r>
              <a:rPr lang="en-US" sz="1800" dirty="0">
                <a:solidFill>
                  <a:srgbClr val="2B2638"/>
                </a:solidFill>
                <a:latin typeface="Arial"/>
                <a:cs typeface="Arial"/>
              </a:rPr>
              <a:t>Revenue, users or a waitlist, or “demand unproven” plus the test</a:t>
            </a:r>
          </a:p>
          <a:p>
            <a:pPr marL="342900" indent="-342900">
              <a:spcAft>
                <a:spcPts val="600"/>
              </a:spcAft>
              <a:buClr>
                <a:srgbClr val="6F28E9"/>
              </a:buClr>
              <a:buFont typeface="Arial"/>
              <a:buChar char="•"/>
            </a:pPr>
            <a:r>
              <a:rPr lang="en-US" sz="1800" dirty="0">
                <a:solidFill>
                  <a:srgbClr val="2B2638"/>
                </a:solidFill>
                <a:latin typeface="Arial"/>
                <a:cs typeface="Arial"/>
              </a:rPr>
              <a:t>[revenue, users or waitlist], as of [date]</a:t>
            </a:r>
          </a:p>
          <a:p>
            <a:pPr marL="342900" indent="-342900">
              <a:spcAft>
                <a:spcPts val="600"/>
              </a:spcAft>
              <a:buClr>
                <a:srgbClr val="6F28E9"/>
              </a:buClr>
              <a:buFont typeface="Arial"/>
              <a:buChar char="•"/>
            </a:pPr>
            <a:r>
              <a:rPr lang="en-US" sz="1800" dirty="0">
                <a:solidFill>
                  <a:srgbClr val="2B2638"/>
                </a:solidFill>
                <a:latin typeface="Arial"/>
                <a:cs typeface="Arial"/>
              </a:rPr>
              <a:t>Or: demand unproven. The test: [the test that will prove it]</a:t>
            </a:r>
          </a:p>
        </p:txBody>
      </p:sp>
      <p:sp>
        <p:nvSpPr>
          <p:cNvPr id="6" name="Evidence"/>
          <p:cNvSpPr txBox="1"/>
          <p:nvPr/>
        </p:nvSpPr>
        <p:spPr>
          <a:xfrm>
            <a:off x="812800" y="5588000"/>
            <a:ext cx="10566400" cy="508000"/>
          </a:xfrm>
          <a:prstGeom prst="rect">
            <a:avLst/>
          </a:prstGeom>
          <a:solidFill>
            <a:srgbClr val="EFE8FD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1300" dirty="0">
                <a:solidFill>
                  <a:srgbClr val="2B2638"/>
                </a:solidFill>
                <a:latin typeface="Arial"/>
                <a:cs typeface="Arial"/>
              </a:rPr>
              <a:t>Evidence: your own dated data.</a:t>
            </a:r>
          </a:p>
        </p:txBody>
      </p:sp>
      <p:sp>
        <p:nvSpPr>
          <p:cNvPr id="7" name="Brand"/>
          <p:cNvSpPr txBox="1"/>
          <p:nvPr/>
        </p:nvSpPr>
        <p:spPr>
          <a:xfrm>
            <a:off x="812800" y="6350000"/>
            <a:ext cx="10566400" cy="304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1000" dirty="0">
                <a:solidFill>
                  <a:srgbClr val="6B6480"/>
                </a:solidFill>
                <a:latin typeface="Arial"/>
                <a:cs typeface="Arial"/>
              </a:rPr>
              <a:t>Fox021 · template · fox021.com · 7/10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6F28E9"/>
          </a:solidFill>
          <a:ln>
            <a:noFill/>
          </a:ln>
        </p:spPr>
      </p:sp>
      <p:sp>
        <p:nvSpPr>
          <p:cNvPr id="3" name="Kicker"/>
          <p:cNvSpPr txBox="1"/>
          <p:nvPr/>
        </p:nvSpPr>
        <p:spPr>
          <a:xfrm>
            <a:off x="812800" y="508000"/>
            <a:ext cx="10566400" cy="355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1200" b="1" dirty="0">
                <a:solidFill>
                  <a:srgbClr val="6F28E9"/>
                </a:solidFill>
                <a:latin typeface="Arial"/>
                <a:cs typeface="Arial"/>
              </a:rPr>
              <a:t>Slide 8 of 10</a:t>
            </a:r>
          </a:p>
        </p:txBody>
      </p:sp>
      <p:sp>
        <p:nvSpPr>
          <p:cNvPr id="4" name="Title"/>
          <p:cNvSpPr txBox="1"/>
          <p:nvPr/>
        </p:nvSpPr>
        <p:spPr>
          <a:xfrm>
            <a:off x="812800" y="914400"/>
            <a:ext cx="10566400" cy="889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3200" b="1" dirty="0">
                <a:solidFill>
                  <a:srgbClr val="15101C"/>
                </a:solidFill>
                <a:latin typeface="Arial"/>
                <a:cs typeface="Arial"/>
              </a:rPr>
              <a:t>Risks</a:t>
            </a:r>
          </a:p>
        </p:txBody>
      </p:sp>
      <p:sp>
        <p:nvSpPr>
          <p:cNvPr id="5" name="Prompts"/>
          <p:cNvSpPr txBox="1"/>
          <p:nvPr/>
        </p:nvSpPr>
        <p:spPr>
          <a:xfrm>
            <a:off x="812800" y="2032000"/>
            <a:ext cx="10566400" cy="3429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342900" indent="-342900">
              <a:spcAft>
                <a:spcPts val="600"/>
              </a:spcAft>
              <a:buClr>
                <a:srgbClr val="6F28E9"/>
              </a:buClr>
              <a:buFont typeface="Arial"/>
              <a:buChar char="•"/>
            </a:pPr>
            <a:r>
              <a:rPr lang="en-US" sz="1800" dirty="0">
                <a:solidFill>
                  <a:srgbClr val="2B2638"/>
                </a:solidFill>
                <a:latin typeface="Arial"/>
                <a:cs typeface="Arial"/>
              </a:rPr>
              <a:t>Top risks, likelihood and impact on a 1–3 scale, the test that retires each</a:t>
            </a:r>
          </a:p>
          <a:p>
            <a:pPr marL="342900" indent="-342900">
              <a:spcAft>
                <a:spcPts val="600"/>
              </a:spcAft>
              <a:buClr>
                <a:srgbClr val="6F28E9"/>
              </a:buClr>
              <a:buFont typeface="Arial"/>
              <a:buChar char="•"/>
            </a:pPr>
            <a:r>
              <a:rPr lang="en-US" sz="1800" dirty="0">
                <a:solidFill>
                  <a:srgbClr val="2B2638"/>
                </a:solidFill>
                <a:latin typeface="Arial"/>
                <a:cs typeface="Arial"/>
              </a:rPr>
              <a:t>Likelihood [1–3], impact [1–3]: [risk]. Test: [test]</a:t>
            </a:r>
          </a:p>
          <a:p>
            <a:pPr marL="342900" indent="-342900">
              <a:spcAft>
                <a:spcPts val="600"/>
              </a:spcAft>
              <a:buClr>
                <a:srgbClr val="6F28E9"/>
              </a:buClr>
              <a:buFont typeface="Arial"/>
              <a:buChar char="•"/>
            </a:pPr>
            <a:r>
              <a:rPr lang="en-US" sz="1800" dirty="0">
                <a:solidFill>
                  <a:srgbClr val="2B2638"/>
                </a:solidFill>
                <a:latin typeface="Arial"/>
                <a:cs typeface="Arial"/>
              </a:rPr>
              <a:t>Likelihood [1–3], impact [1–3]: [risk]. Test: [test]</a:t>
            </a:r>
          </a:p>
          <a:p>
            <a:pPr marL="342900" indent="-342900">
              <a:spcAft>
                <a:spcPts val="600"/>
              </a:spcAft>
              <a:buClr>
                <a:srgbClr val="6F28E9"/>
              </a:buClr>
              <a:buFont typeface="Arial"/>
              <a:buChar char="•"/>
            </a:pPr>
            <a:r>
              <a:rPr lang="en-US" sz="1800" dirty="0">
                <a:solidFill>
                  <a:srgbClr val="2B2638"/>
                </a:solidFill>
                <a:latin typeface="Arial"/>
                <a:cs typeface="Arial"/>
              </a:rPr>
              <a:t>Likelihood [1–3], impact [1–3]: [risk]. Test: [test]</a:t>
            </a:r>
          </a:p>
        </p:txBody>
      </p:sp>
      <p:sp>
        <p:nvSpPr>
          <p:cNvPr id="6" name="Evidence"/>
          <p:cNvSpPr txBox="1"/>
          <p:nvPr/>
        </p:nvSpPr>
        <p:spPr>
          <a:xfrm>
            <a:off x="812800" y="5588000"/>
            <a:ext cx="10566400" cy="508000"/>
          </a:xfrm>
          <a:prstGeom prst="rect">
            <a:avLst/>
          </a:prstGeom>
          <a:solidFill>
            <a:srgbClr val="EFE8FD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1300" dirty="0">
                <a:solidFill>
                  <a:srgbClr val="2B2638"/>
                </a:solidFill>
                <a:latin typeface="Arial"/>
                <a:cs typeface="Arial"/>
              </a:rPr>
              <a:t>Evidence: the idea check's risk list, or your own scored list.</a:t>
            </a:r>
          </a:p>
        </p:txBody>
      </p:sp>
      <p:sp>
        <p:nvSpPr>
          <p:cNvPr id="7" name="Brand"/>
          <p:cNvSpPr txBox="1"/>
          <p:nvPr/>
        </p:nvSpPr>
        <p:spPr>
          <a:xfrm>
            <a:off x="812800" y="6350000"/>
            <a:ext cx="10566400" cy="304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1000" dirty="0">
                <a:solidFill>
                  <a:srgbClr val="6B6480"/>
                </a:solidFill>
                <a:latin typeface="Arial"/>
                <a:cs typeface="Arial"/>
              </a:rPr>
              <a:t>Fox021 · template · fox021.com · 8/10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6F28E9"/>
          </a:solidFill>
          <a:ln>
            <a:noFill/>
          </a:ln>
        </p:spPr>
      </p:sp>
      <p:sp>
        <p:nvSpPr>
          <p:cNvPr id="3" name="Kicker"/>
          <p:cNvSpPr txBox="1"/>
          <p:nvPr/>
        </p:nvSpPr>
        <p:spPr>
          <a:xfrm>
            <a:off x="812800" y="508000"/>
            <a:ext cx="10566400" cy="355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1200" b="1" dirty="0">
                <a:solidFill>
                  <a:srgbClr val="6F28E9"/>
                </a:solidFill>
                <a:latin typeface="Arial"/>
                <a:cs typeface="Arial"/>
              </a:rPr>
              <a:t>Slide 9 of 10</a:t>
            </a:r>
          </a:p>
        </p:txBody>
      </p:sp>
      <p:sp>
        <p:nvSpPr>
          <p:cNvPr id="4" name="Title"/>
          <p:cNvSpPr txBox="1"/>
          <p:nvPr/>
        </p:nvSpPr>
        <p:spPr>
          <a:xfrm>
            <a:off x="812800" y="914400"/>
            <a:ext cx="10566400" cy="889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3200" b="1" dirty="0">
                <a:solidFill>
                  <a:srgbClr val="15101C"/>
                </a:solidFill>
                <a:latin typeface="Arial"/>
                <a:cs typeface="Arial"/>
              </a:rPr>
              <a:t>Team</a:t>
            </a:r>
          </a:p>
        </p:txBody>
      </p:sp>
      <p:sp>
        <p:nvSpPr>
          <p:cNvPr id="5" name="Prompts"/>
          <p:cNvSpPr txBox="1"/>
          <p:nvPr/>
        </p:nvSpPr>
        <p:spPr>
          <a:xfrm>
            <a:off x="812800" y="2032000"/>
            <a:ext cx="10566400" cy="3429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342900" indent="-342900">
              <a:spcAft>
                <a:spcPts val="600"/>
              </a:spcAft>
              <a:buClr>
                <a:srgbClr val="6F28E9"/>
              </a:buClr>
              <a:buFont typeface="Arial"/>
              <a:buChar char="•"/>
            </a:pPr>
            <a:r>
              <a:rPr lang="en-US" sz="1800" dirty="0">
                <a:solidFill>
                  <a:srgbClr val="2B2638"/>
                </a:solidFill>
                <a:latin typeface="Arial"/>
                <a:cs typeface="Arial"/>
              </a:rPr>
              <a:t>Who does what, and the one gap the money will hire for</a:t>
            </a:r>
          </a:p>
          <a:p>
            <a:pPr marL="342900" indent="-342900">
              <a:spcAft>
                <a:spcPts val="600"/>
              </a:spcAft>
              <a:buClr>
                <a:srgbClr val="6F28E9"/>
              </a:buClr>
              <a:buFont typeface="Arial"/>
              <a:buChar char="•"/>
            </a:pPr>
            <a:r>
              <a:rPr lang="en-US" sz="1800" dirty="0">
                <a:solidFill>
                  <a:srgbClr val="2B2638"/>
                </a:solidFill>
                <a:latin typeface="Arial"/>
                <a:cs typeface="Arial"/>
              </a:rPr>
              <a:t>[name], [past role]: [does what]</a:t>
            </a:r>
          </a:p>
          <a:p>
            <a:pPr marL="342900" indent="-342900">
              <a:spcAft>
                <a:spcPts val="600"/>
              </a:spcAft>
              <a:buClr>
                <a:srgbClr val="6F28E9"/>
              </a:buClr>
              <a:buFont typeface="Arial"/>
              <a:buChar char="•"/>
            </a:pPr>
            <a:r>
              <a:rPr lang="en-US" sz="1800" dirty="0">
                <a:solidFill>
                  <a:srgbClr val="2B2638"/>
                </a:solidFill>
                <a:latin typeface="Arial"/>
                <a:cs typeface="Arial"/>
              </a:rPr>
              <a:t>[name], [past role]: [does what]</a:t>
            </a:r>
          </a:p>
          <a:p>
            <a:pPr marL="342900" indent="-342900">
              <a:spcAft>
                <a:spcPts val="600"/>
              </a:spcAft>
              <a:buClr>
                <a:srgbClr val="6F28E9"/>
              </a:buClr>
              <a:buFont typeface="Arial"/>
              <a:buChar char="•"/>
            </a:pPr>
            <a:r>
              <a:rPr lang="en-US" sz="1800" dirty="0">
                <a:solidFill>
                  <a:srgbClr val="2B2638"/>
                </a:solidFill>
                <a:latin typeface="Arial"/>
                <a:cs typeface="Arial"/>
              </a:rPr>
              <a:t>The gap the money hires for: [role]</a:t>
            </a:r>
          </a:p>
        </p:txBody>
      </p:sp>
      <p:sp>
        <p:nvSpPr>
          <p:cNvPr id="6" name="Evidence"/>
          <p:cNvSpPr txBox="1"/>
          <p:nvPr/>
        </p:nvSpPr>
        <p:spPr>
          <a:xfrm>
            <a:off x="812800" y="5588000"/>
            <a:ext cx="10566400" cy="508000"/>
          </a:xfrm>
          <a:prstGeom prst="rect">
            <a:avLst/>
          </a:prstGeom>
          <a:solidFill>
            <a:srgbClr val="EFE8FD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1300" dirty="0">
                <a:solidFill>
                  <a:srgbClr val="2B2638"/>
                </a:solidFill>
                <a:latin typeface="Arial"/>
                <a:cs typeface="Arial"/>
              </a:rPr>
              <a:t>Evidence: names and past roles.</a:t>
            </a:r>
          </a:p>
        </p:txBody>
      </p:sp>
      <p:sp>
        <p:nvSpPr>
          <p:cNvPr id="7" name="Brand"/>
          <p:cNvSpPr txBox="1"/>
          <p:nvPr/>
        </p:nvSpPr>
        <p:spPr>
          <a:xfrm>
            <a:off x="812800" y="6350000"/>
            <a:ext cx="10566400" cy="304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1000" dirty="0">
                <a:solidFill>
                  <a:srgbClr val="6B6480"/>
                </a:solidFill>
                <a:latin typeface="Arial"/>
                <a:cs typeface="Arial"/>
              </a:rPr>
              <a:t>Fox021 · template · fox021.com · 9/10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6F28E9"/>
          </a:solidFill>
          <a:ln>
            <a:noFill/>
          </a:ln>
        </p:spPr>
      </p:sp>
      <p:sp>
        <p:nvSpPr>
          <p:cNvPr id="3" name="Kicker"/>
          <p:cNvSpPr txBox="1"/>
          <p:nvPr/>
        </p:nvSpPr>
        <p:spPr>
          <a:xfrm>
            <a:off x="812800" y="508000"/>
            <a:ext cx="10566400" cy="355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1200" b="1" dirty="0">
                <a:solidFill>
                  <a:srgbClr val="6F28E9"/>
                </a:solidFill>
                <a:latin typeface="Arial"/>
                <a:cs typeface="Arial"/>
              </a:rPr>
              <a:t>Slide 10 of 10</a:t>
            </a:r>
          </a:p>
        </p:txBody>
      </p:sp>
      <p:sp>
        <p:nvSpPr>
          <p:cNvPr id="4" name="Title"/>
          <p:cNvSpPr txBox="1"/>
          <p:nvPr/>
        </p:nvSpPr>
        <p:spPr>
          <a:xfrm>
            <a:off x="812800" y="914400"/>
            <a:ext cx="10566400" cy="889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3200" b="1" dirty="0">
                <a:solidFill>
                  <a:srgbClr val="15101C"/>
                </a:solidFill>
                <a:latin typeface="Arial"/>
                <a:cs typeface="Arial"/>
              </a:rPr>
              <a:t>The ask</a:t>
            </a:r>
          </a:p>
        </p:txBody>
      </p:sp>
      <p:sp>
        <p:nvSpPr>
          <p:cNvPr id="5" name="Prompts"/>
          <p:cNvSpPr txBox="1"/>
          <p:nvPr/>
        </p:nvSpPr>
        <p:spPr>
          <a:xfrm>
            <a:off x="812800" y="2032000"/>
            <a:ext cx="10566400" cy="3429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342900" indent="-342900">
              <a:spcAft>
                <a:spcPts val="600"/>
              </a:spcAft>
              <a:buClr>
                <a:srgbClr val="6F28E9"/>
              </a:buClr>
              <a:buFont typeface="Arial"/>
              <a:buChar char="•"/>
            </a:pPr>
            <a:r>
              <a:rPr lang="en-US" sz="1800" dirty="0">
                <a:solidFill>
                  <a:srgbClr val="2B2638"/>
                </a:solidFill>
                <a:latin typeface="Arial"/>
                <a:cs typeface="Arial"/>
              </a:rPr>
              <a:t>Amount, use of funds, the milestone it buys, one financial summary line</a:t>
            </a:r>
          </a:p>
          <a:p>
            <a:pPr marL="342900" indent="-342900">
              <a:spcAft>
                <a:spcPts val="600"/>
              </a:spcAft>
              <a:buClr>
                <a:srgbClr val="6F28E9"/>
              </a:buClr>
              <a:buFont typeface="Arial"/>
              <a:buChar char="•"/>
            </a:pPr>
            <a:r>
              <a:rPr lang="en-US" sz="1800" dirty="0">
                <a:solidFill>
                  <a:srgbClr val="2B2638"/>
                </a:solidFill>
                <a:latin typeface="Arial"/>
                <a:cs typeface="Arial"/>
              </a:rPr>
              <a:t>Amount: [amount]. Use of funds: [split]</a:t>
            </a:r>
          </a:p>
          <a:p>
            <a:pPr marL="342900" indent="-342900">
              <a:spcAft>
                <a:spcPts val="600"/>
              </a:spcAft>
              <a:buClr>
                <a:srgbClr val="6F28E9"/>
              </a:buClr>
              <a:buFont typeface="Arial"/>
              <a:buChar char="•"/>
            </a:pPr>
            <a:r>
              <a:rPr lang="en-US" sz="1800" dirty="0">
                <a:solidFill>
                  <a:srgbClr val="2B2638"/>
                </a:solidFill>
                <a:latin typeface="Arial"/>
                <a:cs typeface="Arial"/>
              </a:rPr>
              <a:t>Milestone it buys: [milestone]</a:t>
            </a:r>
          </a:p>
          <a:p>
            <a:pPr marL="342900" indent="-342900">
              <a:spcAft>
                <a:spcPts val="600"/>
              </a:spcAft>
              <a:buClr>
                <a:srgbClr val="6F28E9"/>
              </a:buClr>
              <a:buFont typeface="Arial"/>
              <a:buChar char="•"/>
            </a:pPr>
            <a:r>
              <a:rPr lang="en-US" sz="1800" dirty="0">
                <a:solidFill>
                  <a:srgbClr val="2B2638"/>
                </a:solidFill>
                <a:latin typeface="Arial"/>
                <a:cs typeface="Arial"/>
              </a:rPr>
              <a:t>Financial summary: [one line]; the full model goes in an appendix</a:t>
            </a:r>
          </a:p>
        </p:txBody>
      </p:sp>
      <p:sp>
        <p:nvSpPr>
          <p:cNvPr id="6" name="Evidence"/>
          <p:cNvSpPr txBox="1"/>
          <p:nvPr/>
        </p:nvSpPr>
        <p:spPr>
          <a:xfrm>
            <a:off x="812800" y="5588000"/>
            <a:ext cx="10566400" cy="508000"/>
          </a:xfrm>
          <a:prstGeom prst="rect">
            <a:avLst/>
          </a:prstGeom>
          <a:solidFill>
            <a:srgbClr val="EFE8FD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1300" dirty="0">
                <a:solidFill>
                  <a:srgbClr val="2B2638"/>
                </a:solidFill>
                <a:latin typeface="Arial"/>
                <a:cs typeface="Arial"/>
              </a:rPr>
              <a:t>Evidence: use-of-funds split, marked “assumption” if it has no source.</a:t>
            </a:r>
          </a:p>
        </p:txBody>
      </p:sp>
      <p:sp>
        <p:nvSpPr>
          <p:cNvPr id="7" name="Brand"/>
          <p:cNvSpPr txBox="1"/>
          <p:nvPr/>
        </p:nvSpPr>
        <p:spPr>
          <a:xfrm>
            <a:off x="812800" y="6350000"/>
            <a:ext cx="10566400" cy="304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spcAft>
                <a:spcPts val="0"/>
              </a:spcAft>
              <a:buNone/>
            </a:pPr>
            <a:r>
              <a:rPr lang="en-US" sz="1000" dirty="0">
                <a:solidFill>
                  <a:srgbClr val="6B6480"/>
                </a:solidFill>
                <a:latin typeface="Arial"/>
                <a:cs typeface="Arial"/>
              </a:rPr>
              <a:t>Fox021 · template · fox021.com · 10/10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plate">
  <a:themeElements>
    <a:clrScheme name="Template">
      <a:dk1>
        <a:sysClr val="windowText" lastClr="000000"/>
      </a:dk1>
      <a:lt1>
        <a:sysClr val="window" lastClr="FFFFFF"/>
      </a:lt1>
      <a:dk2>
        <a:srgbClr val="15101C"/>
      </a:dk2>
      <a:lt2>
        <a:srgbClr val="EFE8FD"/>
      </a:lt2>
      <a:accent1>
        <a:srgbClr val="6F28E9"/>
      </a:accent1>
      <a:accent2>
        <a:srgbClr val="FFC233"/>
      </a:accent2>
      <a:accent3>
        <a:srgbClr val="9466F0"/>
      </a:accent3>
      <a:accent4>
        <a:srgbClr val="34D399"/>
      </a:accent4>
      <a:accent5>
        <a:srgbClr val="F87171"/>
      </a:accent5>
      <a:accent6>
        <a:srgbClr val="6B6480"/>
      </a:accent6>
      <a:hlink>
        <a:srgbClr val="6F28E9"/>
      </a:hlink>
      <a:folHlink>
        <a:srgbClr val="46059D"/>
      </a:folHlink>
    </a:clrScheme>
    <a:fontScheme name="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Templat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Pitch Deck Template: 10 Slides</dc:title>
  <dc:creator>Fox021</dc:creator>
  <dc:language>en-US</dc:language>
  <dcterms:created xsi:type="dcterms:W3CDTF">2026-10-16T00:00:00Z</dcterms:created>
  <dcterms:modified xsi:type="dcterms:W3CDTF">2026-10-16T00:00:00Z</dcterms:modified>
</cp:coreProperties>
</file>